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9" r:id="rId5"/>
    <p:sldId id="262" r:id="rId6"/>
    <p:sldId id="266" r:id="rId7"/>
    <p:sldId id="258" r:id="rId8"/>
    <p:sldId id="260" r:id="rId9"/>
    <p:sldId id="261" r:id="rId10"/>
    <p:sldId id="263" r:id="rId11"/>
    <p:sldId id="264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AFAFAF"/>
    <a:srgbClr val="C8C8C8"/>
    <a:srgbClr val="FBFCFE"/>
    <a:srgbClr val="0A3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7"/>
    <p:restoredTop sz="89670" autoAdjust="0"/>
  </p:normalViewPr>
  <p:slideViewPr>
    <p:cSldViewPr>
      <p:cViewPr varScale="1">
        <p:scale>
          <a:sx n="74" d="100"/>
          <a:sy n="74" d="100"/>
        </p:scale>
        <p:origin x="108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BD91B239-4841-C045-A396-AA058E851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97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63B375D2-F265-B545-A366-62E1C28EA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65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lines&#10;&#10;Description automatically generated">
            <a:extLst>
              <a:ext uri="{FF2B5EF4-FFF2-40B4-BE49-F238E27FC236}">
                <a16:creationId xmlns:a16="http://schemas.microsoft.com/office/drawing/2014/main" id="{C3F3C60F-F71B-972B-29BA-1EC6273DB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1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D640-0BD5-AB88-650D-D006039A3B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668" y="317672"/>
            <a:ext cx="1489115" cy="1073548"/>
          </a:xfrm>
          <a:prstGeom prst="rect">
            <a:avLst/>
          </a:prstGeom>
        </p:spPr>
      </p:pic>
      <p:sp>
        <p:nvSpPr>
          <p:cNvPr id="7" name="Title 21">
            <a:extLst>
              <a:ext uri="{FF2B5EF4-FFF2-40B4-BE49-F238E27FC236}">
                <a16:creationId xmlns:a16="http://schemas.microsoft.com/office/drawing/2014/main" id="{274BE263-8450-9810-21C6-F5B2B0747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3" y="2362200"/>
            <a:ext cx="9144000" cy="165576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77"/>
              </a:rPr>
              <a:t>THIS IS A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77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77"/>
              </a:rPr>
              <a:t>TITLE SLIDE</a:t>
            </a:r>
          </a:p>
        </p:txBody>
      </p:sp>
      <p:sp>
        <p:nvSpPr>
          <p:cNvPr id="8" name="Subtitle 22">
            <a:extLst>
              <a:ext uri="{FF2B5EF4-FFF2-40B4-BE49-F238E27FC236}">
                <a16:creationId xmlns:a16="http://schemas.microsoft.com/office/drawing/2014/main" id="{44AC521D-DB49-0E6E-DB51-45153F069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3" y="4114800"/>
            <a:ext cx="9144000" cy="1655762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algn="l"/>
            <a:r>
              <a:rPr lang="en-US" b="1" i="1" dirty="0">
                <a:solidFill>
                  <a:schemeClr val="bg1"/>
                </a:solidFill>
                <a:latin typeface="Lato Semibold" panose="020F0502020204030203" pitchFamily="34" charset="77"/>
              </a:rPr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3962909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rectangle frame&#10;&#10;Description automatically generated">
            <a:extLst>
              <a:ext uri="{FF2B5EF4-FFF2-40B4-BE49-F238E27FC236}">
                <a16:creationId xmlns:a16="http://schemas.microsoft.com/office/drawing/2014/main" id="{42AF49E1-5C76-5EC2-0330-C9CBD21DF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104931" y="0"/>
            <a:ext cx="12311641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235D5-E6BC-021F-E901-D07A0DA535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6188" y="318264"/>
            <a:ext cx="594911" cy="594911"/>
          </a:xfrm>
          <a:prstGeom prst="rect">
            <a:avLst/>
          </a:prstGeom>
        </p:spPr>
      </p:pic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85800" y="739259"/>
            <a:ext cx="3878207" cy="1162052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33290" y="979384"/>
            <a:ext cx="6815668" cy="49049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5800" y="1901313"/>
            <a:ext cx="3878207" cy="3975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1325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112776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173787"/>
            <a:ext cx="2743200" cy="365125"/>
          </a:xfrm>
          <a:prstGeom prst="rect">
            <a:avLst/>
          </a:prstGeom>
        </p:spPr>
        <p:txBody>
          <a:bodyPr/>
          <a:lstStyle/>
          <a:p>
            <a:fld id="{29EDABEA-9E59-4A04-9E68-1DC7DCE15540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6971" y="61737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82539D-DDFE-44A0-9808-BC878007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0375"/>
            <a:ext cx="9525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C8C8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76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934" y="2133600"/>
            <a:ext cx="5791200" cy="4041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1734" y="2130425"/>
            <a:ext cx="5363066" cy="4041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934" y="6215062"/>
            <a:ext cx="2743200" cy="365125"/>
          </a:xfrm>
          <a:prstGeom prst="rect">
            <a:avLst/>
          </a:prstGeom>
        </p:spPr>
        <p:txBody>
          <a:bodyPr/>
          <a:lstStyle/>
          <a:p>
            <a:fld id="{29EDABEA-9E59-4A04-9E68-1DC7DCE15540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91600" y="61973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82539D-DDFE-44A0-9808-BC878007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1934" y="460375"/>
            <a:ext cx="9525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C8C8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440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05149"/>
            <a:ext cx="568699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829061"/>
            <a:ext cx="5686993" cy="3290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81200"/>
            <a:ext cx="54864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805112"/>
            <a:ext cx="5486400" cy="3290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5566" y="6119949"/>
            <a:ext cx="2743200" cy="365125"/>
          </a:xfrm>
          <a:prstGeom prst="rect">
            <a:avLst/>
          </a:prstGeom>
        </p:spPr>
        <p:txBody>
          <a:bodyPr/>
          <a:lstStyle/>
          <a:p>
            <a:fld id="{29EDABEA-9E59-4A04-9E68-1DC7DCE15540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7800" y="61199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82539D-DDFE-44A0-9808-BC878007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2437"/>
            <a:ext cx="9525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C8C8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37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173787"/>
            <a:ext cx="2743200" cy="365125"/>
          </a:xfrm>
          <a:prstGeom prst="rect">
            <a:avLst/>
          </a:prstGeom>
        </p:spPr>
        <p:txBody>
          <a:bodyPr/>
          <a:lstStyle/>
          <a:p>
            <a:fld id="{29EDABEA-9E59-4A04-9E68-1DC7DCE15540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2" y="616704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82539D-DDFE-44A0-9808-BC878007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9525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C8C8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71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6925" y="6167043"/>
            <a:ext cx="2743200" cy="365125"/>
          </a:xfrm>
          <a:prstGeom prst="rect">
            <a:avLst/>
          </a:prstGeom>
        </p:spPr>
        <p:txBody>
          <a:bodyPr/>
          <a:lstStyle/>
          <a:p>
            <a:fld id="{29EDABEA-9E59-4A04-9E68-1DC7DCE15540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7800" y="616704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82539D-DDFE-44A0-9808-BC878007B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8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74CE6545-3466-BBA6-A365-E8985671F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104931" y="0"/>
            <a:ext cx="12311641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45CC7-C908-B154-EA21-6B67825BD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6188" y="318264"/>
            <a:ext cx="594911" cy="594911"/>
          </a:xfrm>
          <a:prstGeom prst="rect">
            <a:avLst/>
          </a:prstGeom>
        </p:spPr>
      </p:pic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742480" y="1027028"/>
            <a:ext cx="3878207" cy="1162052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89970" y="1267153"/>
            <a:ext cx="6815668" cy="49049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2480" y="2189082"/>
            <a:ext cx="3878207" cy="3975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 dirty="0"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438" y="6238286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5545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9296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11792191" cy="441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343DF-D15A-124C-847A-62284517F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3404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6CEA0B-0E1E-FC4A-AE93-89A89BA8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191" y="63404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9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06903"/>
            <a:ext cx="11353800" cy="182574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503647"/>
            <a:ext cx="11353800" cy="90325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6A42E-3CEA-5D4A-B115-170286487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361626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7585AD-8543-414C-BA18-726DD7820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7341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4475"/>
            <a:ext cx="929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844674"/>
            <a:ext cx="576580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844674"/>
            <a:ext cx="582319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951D2-4B34-B04A-B195-D80D67FB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2703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4E724-117A-7D46-9852-1CCEBBB7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190" y="642703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0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0" y="281781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30" y="1828800"/>
            <a:ext cx="56917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430" y="2468561"/>
            <a:ext cx="5691717" cy="379412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828800"/>
            <a:ext cx="5770030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68561"/>
            <a:ext cx="5770030" cy="379412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F4B9E-089A-E442-88A8-2996F15B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430" y="6410521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55EABF-D987-2047-96D6-EDE1BB843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22830" y="641052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6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86" y="244475"/>
            <a:ext cx="9220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FBEF655-0E28-F34E-A1DA-A9947D67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32460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32C361-8D16-0C40-AA16-2576806C6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986" y="632460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0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8" y="1371600"/>
            <a:ext cx="4315887" cy="901701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7196667" cy="40386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068" y="2325698"/>
            <a:ext cx="4315886" cy="308450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D18363-94C6-8D45-AF28-A472DAD3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70" y="632460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33E35-A3AE-0041-A3F4-4949F2549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5467" y="632460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1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76399"/>
            <a:ext cx="7315200" cy="305117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76800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background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8149DA00-8AAC-B776-D5F1-1D3CC1F2D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tretch/>
        </p:blipFill>
        <p:spPr>
          <a:xfrm>
            <a:off x="-334474" y="-63971"/>
            <a:ext cx="12547365" cy="7049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A673A-C61C-95D7-F999-EB2F3D17F6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22810" y="241453"/>
            <a:ext cx="2145105" cy="447674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9296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C8C8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1676399"/>
            <a:ext cx="11792191" cy="43434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C55F807-1B13-8E42-AAC1-2C2C58FA1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599" y="6218236"/>
            <a:ext cx="2610318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4D78A3F-4D28-7745-95B5-BE141B20A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590" y="6202363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70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3776"/>
          </a:solidFill>
          <a:latin typeface="Times" charset="0"/>
          <a:ea typeface="ヒラギノ角ゴ Pro W3" charset="0"/>
          <a:cs typeface="Geneva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0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Geneva" charset="0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Geneva" charset="0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Geneva" charset="0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rectangle frame&#10;&#10;Description automatically generated">
            <a:extLst>
              <a:ext uri="{FF2B5EF4-FFF2-40B4-BE49-F238E27FC236}">
                <a16:creationId xmlns:a16="http://schemas.microsoft.com/office/drawing/2014/main" id="{9346F024-6E04-5065-1549-174204189D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04931" y="0"/>
            <a:ext cx="123116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157BD-83A2-B68F-5B27-D8454F54CB4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26188" y="318264"/>
            <a:ext cx="594911" cy="594911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901" y="528860"/>
            <a:ext cx="9525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C8C8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901" y="1792970"/>
            <a:ext cx="11287699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55F807-1B13-8E42-AAC1-2C2C58FA1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470" y="613445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19C9CA7B-DFD4-44B5-8C60-D14B8CD1FB59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D78A3F-4D28-7745-95B5-BE141B20A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1925" y="6257480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fmc.sharepoint.com/:x:/r/sites/leadership/_layouts/15/Doc.aspx?sourcedoc=%7BD4DE1040-838A-4965-B8BF-F558773C17EA%7D&amp;file=FY2025%20Clinical%20Contract%20Metric%20Tracking%20-%20TEMPLATE.xlsx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839F-6ABB-F70A-FF06-A9487A61F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9144000" cy="1655762"/>
          </a:xfrm>
        </p:spPr>
        <p:txBody>
          <a:bodyPr/>
          <a:lstStyle/>
          <a:p>
            <a:pPr algn="ctr"/>
            <a:r>
              <a:rPr lang="en-US" dirty="0"/>
              <a:t>Clinical Contracts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BEB76-B1B2-281B-E0F3-97B29FAF0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4495800"/>
            <a:ext cx="9144000" cy="1655762"/>
          </a:xfrm>
        </p:spPr>
        <p:txBody>
          <a:bodyPr/>
          <a:lstStyle/>
          <a:p>
            <a:pPr algn="ctr"/>
            <a:r>
              <a:rPr lang="en-US" dirty="0"/>
              <a:t>Meg Watson, MLS, BSN, RN</a:t>
            </a:r>
          </a:p>
          <a:p>
            <a:pPr algn="ctr"/>
            <a:r>
              <a:rPr lang="en-US" dirty="0"/>
              <a:t>Director, Quality &amp; Performance Improvement</a:t>
            </a:r>
          </a:p>
          <a:p>
            <a:pPr algn="ctr"/>
            <a:r>
              <a:rPr lang="en-US" dirty="0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216352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03E3-84FA-7209-EEC5-720A0D2A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Contract Quality Metric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3B77-2422-F944-1F73-4906DDD4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https://sfmc.sharepoint.com/:x:/r/sites/leadership/_layouts/15/Doc.aspx?sourcedoc=%7BD4DE1040-838A-4965-B8BF-F558773C17EA%7D&amp;file=FY2025%20Clinical%20Contract%20Metric%20Tracking%20-%20TEMPLATE.xlsx&amp;action=default&amp;mobileredirect=true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7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C82D9-E3DA-7455-C856-EAC0754D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clinical quality metrics</a:t>
            </a:r>
          </a:p>
          <a:p>
            <a:r>
              <a:rPr lang="en-US" dirty="0"/>
              <a:t>Review clinical contracts to ensure metrics integrated</a:t>
            </a:r>
          </a:p>
          <a:p>
            <a:r>
              <a:rPr lang="en-US" dirty="0"/>
              <a:t>Capture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AA65BD-22AA-1009-D7E9-BAEC6A06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8161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0CD701-A148-80A3-2A00-25AC8272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81000"/>
            <a:ext cx="9220200" cy="1143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005FB9-5B95-1934-63B2-0147509470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19400" y="1676400"/>
            <a:ext cx="65532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7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A22A-C9BE-738E-40DF-B55272B8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1DE4-2F3F-063E-6B01-9FD3EE8E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clinical contract </a:t>
            </a:r>
          </a:p>
          <a:p>
            <a:r>
              <a:rPr lang="en-US" dirty="0"/>
              <a:t>Review requirements for clinical quality measures</a:t>
            </a:r>
          </a:p>
          <a:p>
            <a:r>
              <a:rPr lang="en-US" dirty="0"/>
              <a:t>Establish process for leaders to measure clinical quality metric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B07B-0239-919A-9EDF-5819D744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0600"/>
            <a:ext cx="11353800" cy="1825742"/>
          </a:xfrm>
        </p:spPr>
        <p:txBody>
          <a:bodyPr/>
          <a:lstStyle/>
          <a:p>
            <a:pPr algn="ctr"/>
            <a:r>
              <a:rPr lang="en-US" dirty="0"/>
              <a:t>What is a Clinical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96E1C-F81B-1E34-7625-3AC96983C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11353800" cy="903253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Contracts related to the provision of care, treatment and services provided to the organization’s patients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Services that would normally be provided by hospital staff, </a:t>
            </a:r>
          </a:p>
          <a:p>
            <a:pPr algn="ctr"/>
            <a:r>
              <a:rPr lang="en-US" sz="3200" dirty="0"/>
              <a:t>but are provided under contract</a:t>
            </a:r>
          </a:p>
        </p:txBody>
      </p:sp>
    </p:spTree>
    <p:extLst>
      <p:ext uri="{BB962C8B-B14F-4D97-AF65-F5344CB8AC3E}">
        <p14:creationId xmlns:p14="http://schemas.microsoft.com/office/powerpoint/2010/main" val="296269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B55F-2719-2408-87CE-8A6C655E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BE6F-3FE5-B300-C429-0154949DB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2" y="1295400"/>
            <a:ext cx="11792191" cy="4419600"/>
          </a:xfrm>
        </p:spPr>
        <p:txBody>
          <a:bodyPr/>
          <a:lstStyle/>
          <a:p>
            <a:r>
              <a:rPr lang="en-US" dirty="0"/>
              <a:t>Which are clinical contracts?</a:t>
            </a:r>
          </a:p>
          <a:p>
            <a:pPr lvl="1"/>
            <a:r>
              <a:rPr lang="en-US" dirty="0"/>
              <a:t>Purchased items (blood pressure machine, bed)</a:t>
            </a:r>
          </a:p>
          <a:p>
            <a:pPr lvl="1"/>
            <a:r>
              <a:rPr lang="en-US" dirty="0"/>
              <a:t>Outside agency conducting preventive maintenance (MRI, CT)</a:t>
            </a:r>
          </a:p>
          <a:p>
            <a:pPr lvl="1"/>
            <a:r>
              <a:rPr lang="en-US" dirty="0"/>
              <a:t>Contracted colleagues (Food Services / EVS)</a:t>
            </a:r>
          </a:p>
          <a:p>
            <a:pPr lvl="1"/>
            <a:r>
              <a:rPr lang="en-US" dirty="0"/>
              <a:t>American Red Cross</a:t>
            </a:r>
          </a:p>
          <a:p>
            <a:pPr lvl="1"/>
            <a:r>
              <a:rPr lang="en-US" dirty="0"/>
              <a:t>Organ Procurement (Mid-America Transplant)</a:t>
            </a:r>
          </a:p>
          <a:p>
            <a:pPr lvl="1"/>
            <a:r>
              <a:rPr lang="en-US" dirty="0"/>
              <a:t>Radiology professional services</a:t>
            </a:r>
          </a:p>
          <a:p>
            <a:pPr lvl="1"/>
            <a:r>
              <a:rPr lang="en-US" dirty="0"/>
              <a:t>Anesthesia professional services </a:t>
            </a:r>
          </a:p>
          <a:p>
            <a:pPr lvl="1"/>
            <a:r>
              <a:rPr lang="en-US" dirty="0"/>
              <a:t>Contracted nursing agency staff</a:t>
            </a:r>
          </a:p>
        </p:txBody>
      </p:sp>
    </p:spTree>
    <p:extLst>
      <p:ext uri="{BB962C8B-B14F-4D97-AF65-F5344CB8AC3E}">
        <p14:creationId xmlns:p14="http://schemas.microsoft.com/office/powerpoint/2010/main" val="153982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BC379-8700-ECBE-B8F2-875CA294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EF04-FEC7-167F-C1E5-6CFAF192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E4CF-CD74-92CB-C1D9-39E4C398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2" y="1295400"/>
            <a:ext cx="11792191" cy="4419600"/>
          </a:xfrm>
        </p:spPr>
        <p:txBody>
          <a:bodyPr/>
          <a:lstStyle/>
          <a:p>
            <a:r>
              <a:rPr lang="en-US" dirty="0"/>
              <a:t>Which are clinical contracts?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Purchased items (blood pressure machine, bed) – BioMed PM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Outside agency conducting preventive maintenance (MRI, CT)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Contracted colleagues (Food services / EVS)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American Red Cross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Organ Procurement (Mid-America Transplant)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Radiology professional services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Anesthesia professional services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Contracted nursing agency staff</a:t>
            </a:r>
          </a:p>
        </p:txBody>
      </p:sp>
    </p:spTree>
    <p:extLst>
      <p:ext uri="{BB962C8B-B14F-4D97-AF65-F5344CB8AC3E}">
        <p14:creationId xmlns:p14="http://schemas.microsoft.com/office/powerpoint/2010/main" val="5737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0A948-8D49-CF84-0961-0E8CE136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3375"/>
            <a:ext cx="11277600" cy="4038600"/>
          </a:xfrm>
        </p:spPr>
        <p:txBody>
          <a:bodyPr/>
          <a:lstStyle/>
          <a:p>
            <a:r>
              <a:rPr lang="en-US" b="1" dirty="0"/>
              <a:t>§482.21: The hospital must develop, implement and maintain an effective, ongoing hospital-wide, data-driven quality assessment and performance improvement program.  </a:t>
            </a:r>
          </a:p>
          <a:p>
            <a:pPr lvl="1"/>
            <a:r>
              <a:rPr lang="en-US" dirty="0"/>
              <a:t>Governing body must oversee</a:t>
            </a:r>
          </a:p>
          <a:p>
            <a:pPr lvl="1"/>
            <a:r>
              <a:rPr lang="en-US" dirty="0"/>
              <a:t>Involves all hospital departments and services (including those furnished under contract or arrangement)</a:t>
            </a:r>
          </a:p>
          <a:p>
            <a:pPr lvl="1"/>
            <a:r>
              <a:rPr lang="en-US" dirty="0"/>
              <a:t>Focuses on indicators related to improved health outcomes and prevention / reduction of medical errors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AE19CA-A5DF-E937-1084-281F6833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Requirements - CMS</a:t>
            </a:r>
          </a:p>
        </p:txBody>
      </p:sp>
    </p:spTree>
    <p:extLst>
      <p:ext uri="{BB962C8B-B14F-4D97-AF65-F5344CB8AC3E}">
        <p14:creationId xmlns:p14="http://schemas.microsoft.com/office/powerpoint/2010/main" val="372577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3C686-422A-518B-F7E0-FA37023A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3375"/>
            <a:ext cx="11277600" cy="4038600"/>
          </a:xfrm>
        </p:spPr>
        <p:txBody>
          <a:bodyPr/>
          <a:lstStyle/>
          <a:p>
            <a:r>
              <a:rPr lang="en-US" b="1" dirty="0"/>
              <a:t>LD.04.03.09, EPs 4-7: Care, treatment, and services provided through contractual agreement are provided safely and effectively</a:t>
            </a:r>
          </a:p>
          <a:p>
            <a:pPr lvl="1"/>
            <a:r>
              <a:rPr lang="en-US" dirty="0"/>
              <a:t>Ep 4: Leaders must monitor contracted services by establishing expectations for the performance of contracted services</a:t>
            </a:r>
          </a:p>
          <a:p>
            <a:pPr lvl="1"/>
            <a:r>
              <a:rPr lang="en-US" dirty="0"/>
              <a:t>EP 5: Leaders must monitor contracted services by communicating the expectations in writing to the provider of the contracted services</a:t>
            </a:r>
          </a:p>
          <a:p>
            <a:pPr lvl="1"/>
            <a:r>
              <a:rPr lang="en-US" dirty="0"/>
              <a:t>EP 6: Leaders must monitor contracted services by evaluating these services in relation to the hospital’s expectations</a:t>
            </a:r>
          </a:p>
          <a:p>
            <a:pPr lvl="1"/>
            <a:r>
              <a:rPr lang="en-US" dirty="0"/>
              <a:t>EP 7: Leaders take steps to improve contracted services that do not meet expectations 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9418ED-A5FC-FD39-2063-E49BB1F3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Requirements - TJC</a:t>
            </a:r>
          </a:p>
        </p:txBody>
      </p:sp>
    </p:spTree>
    <p:extLst>
      <p:ext uri="{BB962C8B-B14F-4D97-AF65-F5344CB8AC3E}">
        <p14:creationId xmlns:p14="http://schemas.microsoft.com/office/powerpoint/2010/main" val="153195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CF9D-2BF8-4FD4-8F72-423078D8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3375"/>
            <a:ext cx="11277600" cy="4038600"/>
          </a:xfrm>
        </p:spPr>
        <p:txBody>
          <a:bodyPr/>
          <a:lstStyle/>
          <a:p>
            <a:r>
              <a:rPr lang="en-US" dirty="0"/>
              <a:t>Increase monitoring of contracted services</a:t>
            </a:r>
          </a:p>
          <a:p>
            <a:r>
              <a:rPr lang="en-US" dirty="0"/>
              <a:t>Provide consultation or training to the contractor</a:t>
            </a:r>
          </a:p>
          <a:p>
            <a:r>
              <a:rPr lang="en-US" dirty="0"/>
              <a:t>Renegotiate contract terms</a:t>
            </a:r>
          </a:p>
          <a:p>
            <a:r>
              <a:rPr lang="en-US" dirty="0"/>
              <a:t>Apply defined penalties</a:t>
            </a:r>
          </a:p>
          <a:p>
            <a:r>
              <a:rPr lang="en-US" dirty="0"/>
              <a:t>Terminate the contract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C46148-DC69-762D-20B2-6A4E79FB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Improvement Efforts</a:t>
            </a:r>
          </a:p>
        </p:txBody>
      </p:sp>
    </p:spTree>
    <p:extLst>
      <p:ext uri="{BB962C8B-B14F-4D97-AF65-F5344CB8AC3E}">
        <p14:creationId xmlns:p14="http://schemas.microsoft.com/office/powerpoint/2010/main" val="331239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9110-0D87-A5E2-CC56-5DBC242A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Contract Quality Metric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818DA-2138-A711-A387-4FC632D9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SFHS Leadership SharePoint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Clinical Contract Quality Metrics</a:t>
            </a:r>
          </a:p>
          <a:p>
            <a:pPr lvl="1"/>
            <a:r>
              <a:rPr lang="en-US" dirty="0"/>
              <a:t>FY2025 Clinical Contract Metric Tracking – TEMPLATE</a:t>
            </a:r>
          </a:p>
          <a:p>
            <a:pPr lvl="1"/>
            <a:r>
              <a:rPr lang="en-US" dirty="0"/>
              <a:t>Enter your departmental clinical contract quality metrics</a:t>
            </a:r>
          </a:p>
          <a:p>
            <a:pPr lvl="1"/>
            <a:r>
              <a:rPr lang="en-US" dirty="0"/>
              <a:t>SAVE AS FY2025_Department-Vendor</a:t>
            </a:r>
          </a:p>
          <a:p>
            <a:pPr lvl="1"/>
            <a:r>
              <a:rPr lang="en-US" dirty="0"/>
              <a:t>Update quarterly</a:t>
            </a:r>
          </a:p>
          <a:p>
            <a:r>
              <a:rPr lang="en-US" dirty="0"/>
              <a:t>Oversight by Director of Quality </a:t>
            </a:r>
          </a:p>
          <a:p>
            <a:r>
              <a:rPr lang="en-US" dirty="0"/>
              <a:t>Annually will go to Governing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435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16BFE73-D8AF-0140-BE6A-9D44BCD80C9D}" vid="{35881592-AC88-7846-A9D3-7E606C30A8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5123</TotalTime>
  <Words>491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Franklin Gothic Book</vt:lpstr>
      <vt:lpstr>Franklin Gothic Medium</vt:lpstr>
      <vt:lpstr>Lato</vt:lpstr>
      <vt:lpstr>Lato Semibold</vt:lpstr>
      <vt:lpstr>Times</vt:lpstr>
      <vt:lpstr>Blank Presentation</vt:lpstr>
      <vt:lpstr>Custom Design</vt:lpstr>
      <vt:lpstr>Clinical Contracts</vt:lpstr>
      <vt:lpstr>Objectives</vt:lpstr>
      <vt:lpstr>What is a Clinical Contract?</vt:lpstr>
      <vt:lpstr>Clinical Contract?</vt:lpstr>
      <vt:lpstr>Clinical Contract?</vt:lpstr>
      <vt:lpstr>Regulatory Requirements - CMS</vt:lpstr>
      <vt:lpstr>Regulatory Requirements - TJC</vt:lpstr>
      <vt:lpstr>Examples of Improvement Efforts</vt:lpstr>
      <vt:lpstr>Clinical Contract Quality Metric Tracking</vt:lpstr>
      <vt:lpstr>Clinical Contract Quality Metric Tracking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Blattel</dc:creator>
  <cp:lastModifiedBy>Meg Watson</cp:lastModifiedBy>
  <cp:revision>103</cp:revision>
  <cp:lastPrinted>2007-05-25T14:15:14Z</cp:lastPrinted>
  <dcterms:created xsi:type="dcterms:W3CDTF">2018-04-25T22:06:31Z</dcterms:created>
  <dcterms:modified xsi:type="dcterms:W3CDTF">2025-02-20T19:04:20Z</dcterms:modified>
</cp:coreProperties>
</file>